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6858000" cy="9906000" type="A4"/>
  <p:notesSz cx="6807200" cy="9939338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6600"/>
    <a:srgbClr val="E3BA0D"/>
    <a:srgbClr val="FFFF99"/>
    <a:srgbClr val="FFFF66"/>
    <a:srgbClr val="E9B5B5"/>
    <a:srgbClr val="009900"/>
    <a:srgbClr val="33CC33"/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43" autoAdjust="0"/>
  </p:normalViewPr>
  <p:slideViewPr>
    <p:cSldViewPr>
      <p:cViewPr>
        <p:scale>
          <a:sx n="100" d="100"/>
          <a:sy n="100" d="100"/>
        </p:scale>
        <p:origin x="1230" y="-255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50193" cy="4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487" y="1"/>
            <a:ext cx="2950193" cy="4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1293"/>
            <a:ext cx="2950193" cy="4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487" y="9441293"/>
            <a:ext cx="2950193" cy="4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8AF83B81-E4EE-4F71-84BE-54AF2EA0B22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55925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50193" cy="4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487" y="1"/>
            <a:ext cx="2950193" cy="4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12963" y="744538"/>
            <a:ext cx="2579687" cy="37290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112" y="4721417"/>
            <a:ext cx="5446977" cy="447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1293"/>
            <a:ext cx="2950193" cy="4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487" y="9441293"/>
            <a:ext cx="2950193" cy="49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98" tIns="46098" rIns="92198" bIns="4609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E6018F82-2DDF-4F34-B4B3-A7BA984D3EE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228587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ノート プレースホルダー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ja-JP" altLang="en-US" dirty="0" smtClean="0"/>
          </a:p>
        </p:txBody>
      </p:sp>
      <p:sp>
        <p:nvSpPr>
          <p:cNvPr id="5124" name="スライド番号プレースホルダー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17690" indent="-276035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04138" indent="-220828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545793" indent="-220828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1987448" indent="-220828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429104" indent="-22082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870759" indent="-22082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312414" indent="-22082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754069" indent="-22082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fld id="{82513C47-28FB-49D8-A557-60B866004B33}" type="slidenum">
              <a:rPr lang="en-US" altLang="ja-JP" smtClean="0"/>
              <a:pPr/>
              <a:t>1</a:t>
            </a:fld>
            <a:endParaRPr lang="en-US" altLang="ja-JP" smtClean="0"/>
          </a:p>
        </p:txBody>
      </p:sp>
    </p:spTree>
    <p:extLst>
      <p:ext uri="{BB962C8B-B14F-4D97-AF65-F5344CB8AC3E}">
        <p14:creationId xmlns:p14="http://schemas.microsoft.com/office/powerpoint/2010/main" val="2620445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457F0-7C22-4AE0-904D-A7DEE9483B2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5926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AB311-2F86-4251-B457-CA75D40EED0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72579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178E8-C266-48C1-926E-0069E33B8E7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01219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11B22-75BE-4633-9422-A4709D88993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74559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C77FE-D02F-47C1-8F76-57EC3782710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53387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9C4BB-0287-4E3A-A036-713EB8F135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38846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5D081-BC0D-4F31-B65D-A4F6ED3BC50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09398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B9D6C-F507-4E6B-8CE0-32286EE344B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22923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AEA9C-1C56-4D4C-BB42-4EB41C44109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13353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B38116-2915-455E-BC98-5318CBB8775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93968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3D342-0DED-44B8-86B0-F54E220A965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85602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9020175"/>
            <a:ext cx="1600200" cy="68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0175"/>
            <a:ext cx="2171700" cy="68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0175"/>
            <a:ext cx="1600200" cy="68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893965F4-F54B-4736-934D-19FA797D0E7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ＭＳ Ｐゴシック" panose="020B0600070205080204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ＭＳ Ｐゴシック" panose="020B0600070205080204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ＭＳ Ｐゴシック" panose="020B0600070205080204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ＭＳ Ｐゴシック" panose="020B0600070205080204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ＭＳ Ｐゴシック" panose="020B0600070205080204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ＭＳ Ｐゴシック" panose="020B0600070205080204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ＭＳ Ｐゴシック" panose="020B0600070205080204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ＭＳ Ｐゴシック" panose="020B0600070205080204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52484"/>
            <a:ext cx="6858000" cy="4556863"/>
          </a:xfrm>
          <a:prstGeom prst="rect">
            <a:avLst/>
          </a:prstGeom>
        </p:spPr>
      </p:pic>
      <p:sp>
        <p:nvSpPr>
          <p:cNvPr id="3" name="1 つの角を丸めた四角形 2"/>
          <p:cNvSpPr/>
          <p:nvPr/>
        </p:nvSpPr>
        <p:spPr>
          <a:xfrm>
            <a:off x="-28734" y="9477545"/>
            <a:ext cx="1052513" cy="325437"/>
          </a:xfrm>
          <a:prstGeom prst="snipRoundRect">
            <a:avLst>
              <a:gd name="adj1" fmla="val 0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/>
          </a:p>
        </p:txBody>
      </p:sp>
      <p:sp>
        <p:nvSpPr>
          <p:cNvPr id="9" name="1 つの角を丸めた四角形 8"/>
          <p:cNvSpPr/>
          <p:nvPr/>
        </p:nvSpPr>
        <p:spPr>
          <a:xfrm flipH="1" flipV="1">
            <a:off x="2420938" y="90488"/>
            <a:ext cx="4443412" cy="374650"/>
          </a:xfrm>
          <a:prstGeom prst="snipRoundRect">
            <a:avLst>
              <a:gd name="adj1" fmla="val 0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00B050"/>
              </a:solidFill>
            </a:endParaRPr>
          </a:p>
        </p:txBody>
      </p:sp>
      <p:sp>
        <p:nvSpPr>
          <p:cNvPr id="4101" name="Text Box 35"/>
          <p:cNvSpPr txBox="1">
            <a:spLocks noChangeArrowheads="1"/>
          </p:cNvSpPr>
          <p:nvPr/>
        </p:nvSpPr>
        <p:spPr bwMode="auto">
          <a:xfrm>
            <a:off x="-28734" y="6755645"/>
            <a:ext cx="3979863" cy="260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3969" tIns="41985" rIns="83969" bIns="41985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　時：</a:t>
            </a:r>
            <a:r>
              <a:rPr lang="ja-JP" altLang="en-US" sz="900" dirty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令和</a:t>
            </a:r>
            <a:r>
              <a:rPr lang="zh-TW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</a:t>
            </a:r>
            <a:r>
              <a:rPr lang="ja-JP" altLang="en-US" sz="18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元</a:t>
            </a:r>
            <a:r>
              <a:rPr lang="en-US" altLang="ja-JP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</a:t>
            </a: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年 </a:t>
            </a:r>
            <a:r>
              <a:rPr lang="en-US" altLang="ja-JP" sz="18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9</a:t>
            </a:r>
            <a:r>
              <a:rPr lang="en-US" altLang="ja-JP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</a:t>
            </a: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月 </a:t>
            </a:r>
            <a:r>
              <a:rPr lang="en-US" altLang="ja-JP" sz="18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2</a:t>
            </a:r>
            <a:r>
              <a:rPr lang="en-US" altLang="ja-JP" sz="1800" dirty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1</a:t>
            </a:r>
            <a:r>
              <a:rPr lang="en-US" altLang="ja-JP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</a:t>
            </a: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日</a:t>
            </a:r>
            <a:r>
              <a:rPr lang="ja-JP" altLang="en-US" sz="14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（土</a:t>
            </a:r>
            <a:r>
              <a:rPr lang="ja-JP" altLang="en-US" sz="1400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）</a:t>
            </a:r>
            <a:r>
              <a:rPr lang="ja-JP" altLang="en-US" sz="16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</a:t>
            </a:r>
            <a:r>
              <a:rPr lang="en-US" altLang="ja-JP" sz="1200" dirty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8</a:t>
            </a: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時</a:t>
            </a:r>
            <a:r>
              <a:rPr lang="en-US" altLang="ja-JP" sz="12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45</a:t>
            </a: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分 </a:t>
            </a:r>
            <a:r>
              <a:rPr lang="ja-JP" altLang="en-US" sz="105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～</a:t>
            </a:r>
            <a:r>
              <a:rPr lang="en-US" altLang="ja-JP" sz="12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16</a:t>
            </a: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時</a:t>
            </a:r>
            <a:r>
              <a:rPr lang="en-US" altLang="ja-JP" sz="1200" dirty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0</a:t>
            </a:r>
            <a:r>
              <a:rPr lang="en-US" altLang="ja-JP" sz="12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0</a:t>
            </a: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分</a:t>
            </a:r>
            <a:endParaRPr lang="en-US" altLang="ja-JP" sz="900" dirty="0" smtClean="0">
              <a:solidFill>
                <a:srgbClr val="FF0000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　　　　</a:t>
            </a:r>
            <a:r>
              <a:rPr lang="en-US" altLang="ja-JP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※</a:t>
            </a:r>
            <a:r>
              <a:rPr lang="ja-JP" altLang="en-US" sz="900" dirty="0" smtClean="0">
                <a:solidFill>
                  <a:srgbClr val="FF0000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雨天決行　雨天の場合は行程が変わります。</a:t>
            </a: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集　合：</a:t>
            </a:r>
            <a:r>
              <a:rPr lang="en-US" altLang="ja-JP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8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</a:t>
            </a:r>
            <a:r>
              <a:rPr lang="en-US" altLang="ja-JP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4</a:t>
            </a:r>
            <a:r>
              <a:rPr lang="en-US" altLang="ja-JP" sz="9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5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分までに岡崎市役所東駐車場北側スペースにお集まり</a:t>
            </a:r>
            <a:r>
              <a:rPr lang="ja-JP" altLang="en-US" sz="900" dirty="0" err="1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くだ</a:t>
            </a:r>
            <a:endParaRPr lang="en-US" altLang="ja-JP" sz="9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さい。市のバスで現地へ向かいます。</a:t>
            </a:r>
            <a:endParaRPr lang="en-US" altLang="ja-JP" sz="9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行　先：岡崎市ホタル学校（鳥川ホタルの里）、男川浄水場</a:t>
            </a:r>
            <a:endParaRPr lang="ja-JP" altLang="en-US" sz="6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内　容：水源林、湧水スポット及び男川浄水場の見学をとおして、森が育</a:t>
            </a:r>
            <a:endParaRPr lang="en-US" altLang="ja-JP" sz="9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</a:t>
            </a:r>
            <a:r>
              <a:rPr lang="ja-JP" altLang="en-US" sz="900" dirty="0" err="1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む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恵みについての理解を深めます。</a:t>
            </a: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対　象：小学生以上（４</a:t>
            </a:r>
            <a:r>
              <a:rPr lang="ja-JP" altLang="en-US" sz="9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０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人） </a:t>
            </a:r>
            <a:r>
              <a:rPr lang="en-US" altLang="ja-JP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※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小学生は保護者同伴でお願いします。</a:t>
            </a: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持ち物：山歩きできる服装、歩き易い靴、</a:t>
            </a:r>
            <a:r>
              <a:rPr lang="ja-JP" altLang="en-US" sz="10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弁当</a:t>
            </a:r>
            <a:r>
              <a:rPr lang="ja-JP" altLang="en-US" sz="9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、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飲み物、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レジャーシート</a:t>
            </a:r>
            <a:endParaRPr lang="ja-JP" altLang="en-US" sz="900" b="1" dirty="0" smtClean="0">
              <a:solidFill>
                <a:srgbClr val="FF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申込み：下記連絡先までお申し込みください。</a:t>
            </a:r>
            <a:r>
              <a:rPr lang="ja-JP" altLang="en-US" sz="18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（先着）</a:t>
            </a: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</a:t>
            </a:r>
            <a:r>
              <a:rPr lang="ja-JP" altLang="en-US" sz="9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９月</a:t>
            </a:r>
            <a:r>
              <a:rPr lang="ja-JP" altLang="en-US" sz="900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９</a:t>
            </a:r>
            <a:r>
              <a:rPr lang="ja-JP" altLang="en-US" sz="9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日（月</a:t>
            </a:r>
            <a:r>
              <a:rPr lang="ja-JP" altLang="en-US" sz="9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か</a:t>
            </a:r>
            <a:r>
              <a:rPr lang="ja-JP" altLang="en-US" sz="9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ら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電話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でお受けします。</a:t>
            </a:r>
            <a:r>
              <a:rPr lang="en-US" altLang="ja-JP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TEL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：２</a:t>
            </a:r>
            <a:r>
              <a:rPr lang="ja-JP" altLang="en-US" sz="9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３</a:t>
            </a:r>
            <a:r>
              <a:rPr lang="en-US" altLang="ja-JP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-</a:t>
            </a:r>
            <a:r>
              <a:rPr lang="ja-JP" altLang="en-US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６</a:t>
            </a:r>
            <a:r>
              <a:rPr lang="en-US" altLang="ja-JP" sz="9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671</a:t>
            </a: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endParaRPr lang="ja-JP" altLang="en-US" sz="9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0" y="9572795"/>
            <a:ext cx="6858000" cy="2301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rIns="0" anchor="ctr"/>
          <a:lstStyle/>
          <a:p>
            <a:pPr>
              <a:defRPr/>
            </a:pPr>
            <a:r>
              <a:rPr lang="ja-JP" altLang="en-US" sz="1000" dirty="0" smtClean="0">
                <a:solidFill>
                  <a:schemeClr val="tx2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お問い合わせ・事務局：岡崎市環境部環境政策課 　環境施策係（</a:t>
            </a:r>
            <a:r>
              <a:rPr lang="en-US" altLang="ja-JP" sz="1000" dirty="0">
                <a:solidFill>
                  <a:schemeClr val="tx2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TEL </a:t>
            </a:r>
            <a:r>
              <a:rPr lang="en-US" altLang="ja-JP" sz="1000" dirty="0" smtClean="0">
                <a:solidFill>
                  <a:schemeClr val="tx2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23-6671</a:t>
            </a:r>
            <a:r>
              <a:rPr lang="ja-JP" altLang="en-US" sz="1000" dirty="0">
                <a:solidFill>
                  <a:schemeClr val="tx2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</a:p>
        </p:txBody>
      </p:sp>
      <p:sp>
        <p:nvSpPr>
          <p:cNvPr id="40" name="正方形/長方形 39"/>
          <p:cNvSpPr/>
          <p:nvPr/>
        </p:nvSpPr>
        <p:spPr>
          <a:xfrm>
            <a:off x="-6350" y="-7946"/>
            <a:ext cx="6864350" cy="28257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ja-JP" altLang="en-US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r">
              <a:defRPr/>
            </a:pPr>
            <a:r>
              <a:rPr lang="ja-JP" altLang="en-US" sz="1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主催：おと川水源の森づくり実行委員会</a:t>
            </a:r>
            <a:endParaRPr lang="en-US" altLang="ja-JP" sz="14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r">
              <a:defRPr/>
            </a:pPr>
            <a:endParaRPr lang="ja-JP" altLang="en-US" sz="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4104" name="WordArt 17"/>
          <p:cNvSpPr>
            <a:spLocks noChangeArrowheads="1" noChangeShapeType="1" noTextEdit="1"/>
          </p:cNvSpPr>
          <p:nvPr/>
        </p:nvSpPr>
        <p:spPr bwMode="auto">
          <a:xfrm>
            <a:off x="260677" y="506006"/>
            <a:ext cx="6336645" cy="1029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ja-JP" altLang="en-US" sz="3600" b="1" kern="10" dirty="0" smtClean="0">
                <a:solidFill>
                  <a:srgbClr val="00B0F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HGP明朝B" panose="02020800000000000000" pitchFamily="18" charset="-128"/>
                <a:ea typeface="HGP明朝B" panose="02020800000000000000" pitchFamily="18" charset="-128"/>
              </a:rPr>
              <a:t>山の恵みを味わおう！　水源の森探訪バスツアー</a:t>
            </a:r>
            <a:endParaRPr lang="en-US" altLang="ja-JP" sz="3600" b="1" kern="10" dirty="0" smtClean="0">
              <a:solidFill>
                <a:srgbClr val="00B0F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sp>
        <p:nvSpPr>
          <p:cNvPr id="4107" name="AutoShape 64"/>
          <p:cNvSpPr>
            <a:spLocks noChangeArrowheads="1"/>
          </p:cNvSpPr>
          <p:nvPr/>
        </p:nvSpPr>
        <p:spPr bwMode="auto">
          <a:xfrm>
            <a:off x="4543425" y="1613291"/>
            <a:ext cx="2185988" cy="5032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44450">
            <a:solidFill>
              <a:srgbClr val="00B0F0"/>
            </a:solidFill>
            <a:round/>
            <a:headEnd/>
            <a:tailEnd/>
          </a:ln>
        </p:spPr>
        <p:txBody>
          <a:bodyPr wrap="none" tIns="36000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2200" dirty="0">
                <a:ln>
                  <a:solidFill>
                    <a:schemeClr val="tx2"/>
                  </a:solidFill>
                </a:ln>
                <a:solidFill>
                  <a:srgbClr val="FFFF00"/>
                </a:solidFill>
                <a:ea typeface="HGS創英角ｺﾞｼｯｸUB" panose="020B0900000000000000" pitchFamily="50" charset="-128"/>
              </a:rPr>
              <a:t>参加者大募集！</a:t>
            </a:r>
          </a:p>
        </p:txBody>
      </p:sp>
      <p:pic>
        <p:nvPicPr>
          <p:cNvPr id="25" name="図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3864" y="5970957"/>
            <a:ext cx="1165225" cy="7207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角丸四角形吹き出し 26"/>
          <p:cNvSpPr/>
          <p:nvPr/>
        </p:nvSpPr>
        <p:spPr>
          <a:xfrm>
            <a:off x="5301208" y="5311202"/>
            <a:ext cx="1556792" cy="377669"/>
          </a:xfrm>
          <a:prstGeom prst="wedgeRoundRectCallout">
            <a:avLst>
              <a:gd name="adj1" fmla="val 12573"/>
              <a:gd name="adj2" fmla="val 204310"/>
              <a:gd name="adj3" fmla="val 16667"/>
            </a:avLst>
          </a:prstGeom>
          <a:solidFill>
            <a:srgbClr val="FFFF99"/>
          </a:solidFill>
          <a:ln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72000" anchor="ctr"/>
          <a:lstStyle/>
          <a:p>
            <a:pPr algn="ctr">
              <a:defRPr/>
            </a:pPr>
            <a:r>
              <a:rPr lang="ja-JP" altLang="en-US" sz="9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僕らが飲んでいる水ってどこからくるのかな？</a:t>
            </a:r>
            <a:endParaRPr lang="en-US" altLang="ja-JP" sz="900" dirty="0" smtClean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28" name="角丸四角形吹き出し 27"/>
          <p:cNvSpPr/>
          <p:nvPr/>
        </p:nvSpPr>
        <p:spPr>
          <a:xfrm>
            <a:off x="3717032" y="6177136"/>
            <a:ext cx="1436575" cy="506416"/>
          </a:xfrm>
          <a:prstGeom prst="wedgeRoundRectCallout">
            <a:avLst>
              <a:gd name="adj1" fmla="val 102561"/>
              <a:gd name="adj2" fmla="val 34535"/>
              <a:gd name="adj3" fmla="val 16667"/>
            </a:avLst>
          </a:prstGeom>
          <a:solidFill>
            <a:srgbClr val="FFFF99"/>
          </a:solidFill>
          <a:ln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72000" anchor="ctr"/>
          <a:lstStyle/>
          <a:p>
            <a:pPr algn="ctr">
              <a:defRPr/>
            </a:pPr>
            <a:r>
              <a:rPr lang="ja-JP" altLang="en-US" sz="9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バスツアーに</a:t>
            </a:r>
            <a:r>
              <a:rPr lang="ja-JP" altLang="en-US" sz="9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参加して見に</a:t>
            </a:r>
            <a:r>
              <a:rPr lang="ja-JP" altLang="en-US" sz="9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行こうよ♪</a:t>
            </a:r>
            <a:endParaRPr lang="en-US" altLang="ja-JP" sz="900" dirty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33351" y="1630071"/>
            <a:ext cx="4156610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ja-JP" altLang="en-US" sz="2400" b="1" dirty="0" smtClean="0">
                <a:solidFill>
                  <a:schemeClr val="accent2"/>
                </a:solidFill>
                <a:latin typeface="ＭＳ Ｐ明朝" panose="02020600040205080304" pitchFamily="18" charset="-128"/>
                <a:ea typeface="ＭＳ Ｐ明朝" panose="02020600040205080304" pitchFamily="18" charset="-128"/>
              </a:rPr>
              <a:t>～おと川リバーヘッド大作戦～</a:t>
            </a:r>
            <a:endParaRPr kumimoji="1" lang="en-US" altLang="ja-JP" sz="2400" b="1" dirty="0" smtClean="0">
              <a:solidFill>
                <a:schemeClr val="accent2"/>
              </a:solidFill>
              <a:latin typeface="ＭＳ Ｐ明朝" panose="02020600040205080304" pitchFamily="18" charset="-128"/>
              <a:ea typeface="ＭＳ Ｐ明朝" panose="02020600040205080304" pitchFamily="18" charset="-128"/>
            </a:endParaRPr>
          </a:p>
        </p:txBody>
      </p:sp>
      <p:sp>
        <p:nvSpPr>
          <p:cNvPr id="29" name="Oval 61" descr="猪汁"/>
          <p:cNvSpPr>
            <a:spLocks noChangeArrowheads="1"/>
          </p:cNvSpPr>
          <p:nvPr/>
        </p:nvSpPr>
        <p:spPr bwMode="auto">
          <a:xfrm>
            <a:off x="58032" y="4926160"/>
            <a:ext cx="2856400" cy="1805559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FFFF00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ja-JP" altLang="ja-JP" sz="1800" smtClean="0"/>
          </a:p>
        </p:txBody>
      </p:sp>
      <p:sp>
        <p:nvSpPr>
          <p:cNvPr id="6" name="角丸四角形 5"/>
          <p:cNvSpPr/>
          <p:nvPr/>
        </p:nvSpPr>
        <p:spPr>
          <a:xfrm>
            <a:off x="317782" y="4241435"/>
            <a:ext cx="2336900" cy="67957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1600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★「アユの塩焼き」</a:t>
            </a:r>
            <a:endParaRPr lang="en-US" altLang="ja-JP" sz="1600" b="1" dirty="0">
              <a:solidFill>
                <a:srgbClr val="FF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eaLnBrk="1" hangingPunct="1">
              <a:spcBef>
                <a:spcPts val="400"/>
              </a:spcBef>
              <a:buFontTx/>
              <a:buNone/>
              <a:defRPr/>
            </a:pPr>
            <a:r>
              <a:rPr lang="ja-JP" altLang="en-US" sz="1600" b="1" u="sng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無料</a:t>
            </a:r>
            <a:r>
              <a:rPr lang="ja-JP" altLang="en-US" sz="16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で振る舞います！</a:t>
            </a:r>
            <a:endParaRPr lang="ja-JP" altLang="en-US" sz="1600" b="1" dirty="0">
              <a:solidFill>
                <a:srgbClr val="FF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 rotWithShape="1">
          <a:blip r:embed="rId6"/>
          <a:srcRect l="33201" t="36927" r="34250" b="8914"/>
          <a:stretch/>
        </p:blipFill>
        <p:spPr>
          <a:xfrm>
            <a:off x="4029788" y="6990616"/>
            <a:ext cx="2730065" cy="2553931"/>
          </a:xfrm>
          <a:prstGeom prst="rect">
            <a:avLst/>
          </a:prstGeom>
        </p:spPr>
      </p:pic>
      <p:sp>
        <p:nvSpPr>
          <p:cNvPr id="31" name="Text Box 66"/>
          <p:cNvSpPr txBox="1">
            <a:spLocks noChangeArrowheads="1"/>
          </p:cNvSpPr>
          <p:nvPr/>
        </p:nvSpPr>
        <p:spPr bwMode="auto">
          <a:xfrm>
            <a:off x="3925298" y="6721418"/>
            <a:ext cx="717346" cy="2571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10800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ja-JP" altLang="en-US" sz="800" b="1" dirty="0" smtClean="0">
                <a:solidFill>
                  <a:srgbClr val="FF3300"/>
                </a:solidFill>
              </a:rPr>
              <a:t>８時４５分～</a:t>
            </a:r>
            <a:endParaRPr lang="en-US" altLang="ja-JP" sz="800" b="1" dirty="0" smtClean="0">
              <a:solidFill>
                <a:srgbClr val="FF33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ja-JP" altLang="en-US" sz="800" b="1" dirty="0" smtClean="0">
                <a:solidFill>
                  <a:srgbClr val="FF3300"/>
                </a:solidFill>
              </a:rPr>
              <a:t>岡崎市役所出発</a:t>
            </a:r>
          </a:p>
        </p:txBody>
      </p:sp>
      <p:sp>
        <p:nvSpPr>
          <p:cNvPr id="32" name="Oval 65"/>
          <p:cNvSpPr>
            <a:spLocks noChangeArrowheads="1"/>
          </p:cNvSpPr>
          <p:nvPr/>
        </p:nvSpPr>
        <p:spPr bwMode="auto">
          <a:xfrm>
            <a:off x="3989474" y="7290636"/>
            <a:ext cx="150100" cy="150066"/>
          </a:xfrm>
          <a:prstGeom prst="ellipse">
            <a:avLst/>
          </a:prstGeom>
          <a:solidFill>
            <a:srgbClr val="FF0000"/>
          </a:solidFill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ja-JP" altLang="en-US" sz="1800" smtClean="0"/>
          </a:p>
        </p:txBody>
      </p:sp>
      <p:sp>
        <p:nvSpPr>
          <p:cNvPr id="33" name="Line 67"/>
          <p:cNvSpPr>
            <a:spLocks noChangeShapeType="1"/>
          </p:cNvSpPr>
          <p:nvPr/>
        </p:nvSpPr>
        <p:spPr bwMode="auto">
          <a:xfrm flipH="1">
            <a:off x="4077072" y="6990615"/>
            <a:ext cx="72008" cy="338649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ja-JP" altLang="en-US"/>
          </a:p>
        </p:txBody>
      </p:sp>
      <p:pic>
        <p:nvPicPr>
          <p:cNvPr id="34" name="図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7058" y="2364352"/>
            <a:ext cx="2959100" cy="83502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90000"/>
              </a:prstClr>
            </a:outerShdw>
          </a:effectLst>
        </p:spPr>
      </p:pic>
      <p:sp>
        <p:nvSpPr>
          <p:cNvPr id="35" name="角丸四角形吹き出し 34"/>
          <p:cNvSpPr/>
          <p:nvPr/>
        </p:nvSpPr>
        <p:spPr>
          <a:xfrm>
            <a:off x="4954290" y="2158921"/>
            <a:ext cx="1910060" cy="205432"/>
          </a:xfrm>
          <a:prstGeom prst="wedgeRoundRectCallout">
            <a:avLst>
              <a:gd name="adj1" fmla="val 22775"/>
              <a:gd name="adj2" fmla="val 40014"/>
              <a:gd name="adj3" fmla="val 16667"/>
            </a:avLst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000" bIns="72000" anchor="ctr"/>
          <a:lstStyle/>
          <a:p>
            <a:pPr algn="ctr">
              <a:defRPr/>
            </a:pPr>
            <a:r>
              <a:rPr lang="ja-JP" altLang="en-US" sz="9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平成</a:t>
            </a:r>
            <a:r>
              <a:rPr lang="en-US" altLang="ja-JP" sz="9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27</a:t>
            </a:r>
            <a:r>
              <a:rPr lang="ja-JP" altLang="en-US" sz="9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</a:t>
            </a:r>
            <a:r>
              <a:rPr lang="ja-JP" altLang="en-US" sz="9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度</a:t>
            </a:r>
            <a:r>
              <a:rPr lang="ja-JP" altLang="en-US" sz="9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名水</a:t>
            </a:r>
            <a:r>
              <a:rPr lang="ja-JP" altLang="en-US" sz="9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百選選抜</a:t>
            </a:r>
            <a:r>
              <a:rPr lang="ja-JP" altLang="en-US" sz="900" dirty="0" smtClean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総選挙</a:t>
            </a:r>
            <a:endParaRPr lang="ja-JP" altLang="en-US" sz="900" dirty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1223</TotalTime>
  <Words>80</Words>
  <Application>Microsoft Office PowerPoint</Application>
  <PresentationFormat>A4 210 x 297 mm</PresentationFormat>
  <Paragraphs>25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HGP創英角ｺﾞｼｯｸUB</vt:lpstr>
      <vt:lpstr>HGP明朝B</vt:lpstr>
      <vt:lpstr>HGS創英角ｺﾞｼｯｸUB</vt:lpstr>
      <vt:lpstr>HG丸ｺﾞｼｯｸM-PRO</vt:lpstr>
      <vt:lpstr>ＭＳ Ｐゴシック</vt:lpstr>
      <vt:lpstr>ＭＳ Ｐ明朝</vt:lpstr>
      <vt:lpstr>Arial</vt:lpstr>
      <vt:lpstr>標準デザイン</vt:lpstr>
      <vt:lpstr>PowerPoint プレゼンテーション</vt:lpstr>
    </vt:vector>
  </TitlesOfParts>
  <Company>岡崎市役所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kawai.toshiya</dc:creator>
  <cp:lastModifiedBy>松本　悠希</cp:lastModifiedBy>
  <cp:revision>162</cp:revision>
  <cp:lastPrinted>2019-08-21T01:01:04Z</cp:lastPrinted>
  <dcterms:created xsi:type="dcterms:W3CDTF">2012-12-27T00:14:12Z</dcterms:created>
  <dcterms:modified xsi:type="dcterms:W3CDTF">2019-08-21T05:48:35Z</dcterms:modified>
</cp:coreProperties>
</file>